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79" r:id="rId2"/>
  </p:sldMasterIdLst>
  <p:sldIdLst>
    <p:sldId id="256" r:id="rId3"/>
    <p:sldId id="257"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4323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0315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8315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3956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794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6103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9730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2309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5200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43238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6155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61551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5652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44114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13506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78296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59487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2260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99117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03157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583159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13956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5652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4/5/2022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1794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61035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797306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223097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5200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4411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4/5/2022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135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27829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75948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2260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9911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05112049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051120491"/>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1BDD-7D1C-495B-996F-B7D331753709}"/>
              </a:ext>
            </a:extLst>
          </p:cNvPr>
          <p:cNvSpPr>
            <a:spLocks noGrp="1"/>
          </p:cNvSpPr>
          <p:nvPr>
            <p:ph type="ctrTitle"/>
          </p:nvPr>
        </p:nvSpPr>
        <p:spPr/>
        <p:txBody>
          <a:bodyPr/>
          <a:lstStyle/>
          <a:p>
            <a:r>
              <a:rPr lang="en-US" b="1"/>
              <a:t>Social development agencies</a:t>
            </a:r>
            <a:endParaRPr lang="ar-EG" b="1"/>
          </a:p>
        </p:txBody>
      </p:sp>
      <p:sp>
        <p:nvSpPr>
          <p:cNvPr id="3" name="Subtitle 2">
            <a:extLst>
              <a:ext uri="{FF2B5EF4-FFF2-40B4-BE49-F238E27FC236}">
                <a16:creationId xmlns:a16="http://schemas.microsoft.com/office/drawing/2014/main" id="{710FD395-8D15-4FBC-ABAA-0C6F8DCE7539}"/>
              </a:ext>
            </a:extLst>
          </p:cNvPr>
          <p:cNvSpPr>
            <a:spLocks noGrp="1"/>
          </p:cNvSpPr>
          <p:nvPr>
            <p:ph type="subTitle" idx="1"/>
          </p:nvPr>
        </p:nvSpPr>
        <p:spPr/>
        <p:txBody>
          <a:bodyPr>
            <a:noAutofit/>
          </a:bodyPr>
          <a:lstStyle/>
          <a:p>
            <a:pPr algn="ctr"/>
            <a:r>
              <a:rPr lang="en-US" sz="4800" b="1"/>
              <a:t>(</a:t>
            </a:r>
            <a:r>
              <a:rPr lang="en-US" sz="4000" b="1"/>
              <a:t>A</a:t>
            </a:r>
            <a:r>
              <a:rPr lang="en-US" b="1"/>
              <a:t>s </a:t>
            </a:r>
            <a:r>
              <a:rPr lang="en-US" sz="4000" b="1"/>
              <a:t>DS</a:t>
            </a:r>
            <a:r>
              <a:rPr lang="en-US" sz="4800" b="1"/>
              <a:t>)</a:t>
            </a:r>
            <a:endParaRPr lang="ar-EG" sz="4800" b="1"/>
          </a:p>
        </p:txBody>
      </p:sp>
    </p:spTree>
    <p:extLst>
      <p:ext uri="{BB962C8B-B14F-4D97-AF65-F5344CB8AC3E}">
        <p14:creationId xmlns:p14="http://schemas.microsoft.com/office/powerpoint/2010/main" val="410724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6C75-5E18-4C9F-8F68-4C1F44AC9EDA}"/>
              </a:ext>
            </a:extLst>
          </p:cNvPr>
          <p:cNvSpPr>
            <a:spLocks noGrp="1"/>
          </p:cNvSpPr>
          <p:nvPr>
            <p:ph type="title"/>
          </p:nvPr>
        </p:nvSpPr>
        <p:spPr>
          <a:xfrm>
            <a:off x="822022" y="1056885"/>
            <a:ext cx="9785958" cy="1000516"/>
          </a:xfrm>
        </p:spPr>
        <p:txBody>
          <a:bodyPr/>
          <a:lstStyle/>
          <a:p>
            <a:pPr algn="l"/>
            <a:r>
              <a:rPr lang="en-US" b="1"/>
              <a:t>Definition of A</a:t>
            </a:r>
            <a:r>
              <a:rPr lang="en-US" sz="2000" b="1"/>
              <a:t>s</a:t>
            </a:r>
            <a:r>
              <a:rPr lang="en-US" b="1"/>
              <a:t>DS</a:t>
            </a:r>
            <a:endParaRPr lang="ar-EG" b="1"/>
          </a:p>
        </p:txBody>
      </p:sp>
      <p:sp>
        <p:nvSpPr>
          <p:cNvPr id="3" name="Content Placeholder 2">
            <a:extLst>
              <a:ext uri="{FF2B5EF4-FFF2-40B4-BE49-F238E27FC236}">
                <a16:creationId xmlns:a16="http://schemas.microsoft.com/office/drawing/2014/main" id="{D6A3DB1D-0821-4B64-8B02-F2714FB319BE}"/>
              </a:ext>
            </a:extLst>
          </p:cNvPr>
          <p:cNvSpPr>
            <a:spLocks noGrp="1"/>
          </p:cNvSpPr>
          <p:nvPr>
            <p:ph idx="1"/>
          </p:nvPr>
        </p:nvSpPr>
        <p:spPr>
          <a:xfrm>
            <a:off x="685800" y="2194560"/>
            <a:ext cx="9922180" cy="4024125"/>
          </a:xfrm>
        </p:spPr>
        <p:txBody>
          <a:bodyPr/>
          <a:lstStyle/>
          <a:p>
            <a:pPr algn="l" rtl="0"/>
            <a:r>
              <a:rPr lang="en-US" sz="2800"/>
              <a:t>It is a public institution that enjoys financial independence and legal personality .</a:t>
            </a:r>
          </a:p>
          <a:p>
            <a:pPr algn="l" rtl="0"/>
            <a:r>
              <a:rPr lang="en-US" sz="2800"/>
              <a:t>It is under the tutelage of the Ministry of Solidarity, Women, Family and Social Development.</a:t>
            </a:r>
            <a:endParaRPr lang="ar-EG" sz="2800"/>
          </a:p>
        </p:txBody>
      </p:sp>
      <p:pic>
        <p:nvPicPr>
          <p:cNvPr id="4" name="Picture 4">
            <a:extLst>
              <a:ext uri="{FF2B5EF4-FFF2-40B4-BE49-F238E27FC236}">
                <a16:creationId xmlns:a16="http://schemas.microsoft.com/office/drawing/2014/main" id="{B06A7386-0943-4AA1-B62B-41AABC6252B6}"/>
              </a:ext>
            </a:extLst>
          </p:cNvPr>
          <p:cNvPicPr>
            <a:picLocks noChangeAspect="1"/>
          </p:cNvPicPr>
          <p:nvPr/>
        </p:nvPicPr>
        <p:blipFill>
          <a:blip r:embed="rId2"/>
          <a:stretch>
            <a:fillRect/>
          </a:stretch>
        </p:blipFill>
        <p:spPr>
          <a:xfrm>
            <a:off x="9642433" y="1874079"/>
            <a:ext cx="2474032" cy="1975065"/>
          </a:xfrm>
          <a:prstGeom prst="rect">
            <a:avLst/>
          </a:prstGeom>
        </p:spPr>
      </p:pic>
    </p:spTree>
    <p:extLst>
      <p:ext uri="{BB962C8B-B14F-4D97-AF65-F5344CB8AC3E}">
        <p14:creationId xmlns:p14="http://schemas.microsoft.com/office/powerpoint/2010/main" val="385459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EC3E-3BC3-40A0-ADD2-4AD572D2567A}"/>
              </a:ext>
            </a:extLst>
          </p:cNvPr>
          <p:cNvSpPr>
            <a:spLocks noGrp="1"/>
          </p:cNvSpPr>
          <p:nvPr>
            <p:ph type="title"/>
          </p:nvPr>
        </p:nvSpPr>
        <p:spPr>
          <a:xfrm>
            <a:off x="685801" y="685800"/>
            <a:ext cx="10396882" cy="1005213"/>
          </a:xfrm>
        </p:spPr>
        <p:txBody>
          <a:bodyPr/>
          <a:lstStyle/>
          <a:p>
            <a:pPr algn="l"/>
            <a:r>
              <a:rPr lang="en-US" b="1"/>
              <a:t>Th</a:t>
            </a:r>
            <a:r>
              <a:rPr lang="en-US" b="1" i="1"/>
              <a:t>e role of the a</a:t>
            </a:r>
            <a:r>
              <a:rPr lang="en-US" sz="2000" b="1" i="1"/>
              <a:t>s</a:t>
            </a:r>
            <a:r>
              <a:rPr lang="en-US" b="1" i="1"/>
              <a:t>ds</a:t>
            </a:r>
            <a:endParaRPr lang="ar-EG" b="1" i="1"/>
          </a:p>
        </p:txBody>
      </p:sp>
      <p:sp>
        <p:nvSpPr>
          <p:cNvPr id="3" name="Content Placeholder 2">
            <a:extLst>
              <a:ext uri="{FF2B5EF4-FFF2-40B4-BE49-F238E27FC236}">
                <a16:creationId xmlns:a16="http://schemas.microsoft.com/office/drawing/2014/main" id="{E1B396F4-178E-4010-B8CF-A0197A5A8C7A}"/>
              </a:ext>
            </a:extLst>
          </p:cNvPr>
          <p:cNvSpPr>
            <a:spLocks noGrp="1"/>
          </p:cNvSpPr>
          <p:nvPr>
            <p:ph idx="1"/>
          </p:nvPr>
        </p:nvSpPr>
        <p:spPr>
          <a:xfrm>
            <a:off x="685800" y="2063397"/>
            <a:ext cx="10396883" cy="3103590"/>
          </a:xfrm>
        </p:spPr>
        <p:txBody>
          <a:bodyPr>
            <a:noAutofit/>
          </a:bodyPr>
          <a:lstStyle/>
          <a:p>
            <a:pPr algn="l" rtl="0"/>
            <a:r>
              <a:rPr lang="en-US" sz="2800"/>
              <a:t>An embodiment of the role entrusted to the Social Development Agency, the most important of which is supervising the civil bodies supervised by the Ministry, which are associations, charitable institutions, cooperative societies, community social development committees and social development centers.</a:t>
            </a:r>
          </a:p>
          <a:p>
            <a:pPr algn="l" rtl="0"/>
            <a:r>
              <a:rPr lang="en-US" sz="2800"/>
              <a:t>It has more than 1200 destinations.</a:t>
            </a:r>
          </a:p>
          <a:p>
            <a:pPr algn="l" rtl="0"/>
            <a:r>
              <a:rPr lang="en-US" sz="2800"/>
              <a:t>The Social Development Agency seeks to consolidate the concept of social development in general in society</a:t>
            </a:r>
            <a:r>
              <a:rPr lang="en-US" sz="2800" b="1">
                <a:solidFill>
                  <a:srgbClr val="FF0000"/>
                </a:solidFill>
              </a:rPr>
              <a:t>(flash back).</a:t>
            </a:r>
            <a:endParaRPr lang="ar-EG" sz="2800" b="1">
              <a:solidFill>
                <a:srgbClr val="FF0000"/>
              </a:solidFill>
            </a:endParaRPr>
          </a:p>
        </p:txBody>
      </p:sp>
    </p:spTree>
    <p:extLst>
      <p:ext uri="{BB962C8B-B14F-4D97-AF65-F5344CB8AC3E}">
        <p14:creationId xmlns:p14="http://schemas.microsoft.com/office/powerpoint/2010/main" val="329584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449D-A15B-4DD9-BF51-BE760E60934A}"/>
              </a:ext>
            </a:extLst>
          </p:cNvPr>
          <p:cNvSpPr>
            <a:spLocks noGrp="1"/>
          </p:cNvSpPr>
          <p:nvPr>
            <p:ph type="title"/>
          </p:nvPr>
        </p:nvSpPr>
        <p:spPr>
          <a:xfrm>
            <a:off x="685800" y="777421"/>
            <a:ext cx="8610600" cy="1293028"/>
          </a:xfrm>
        </p:spPr>
        <p:txBody>
          <a:bodyPr>
            <a:normAutofit/>
          </a:bodyPr>
          <a:lstStyle/>
          <a:p>
            <a:pPr algn="l"/>
            <a:r>
              <a:rPr lang="en-US" b="1"/>
              <a:t>Th</a:t>
            </a:r>
            <a:r>
              <a:rPr lang="en-US" b="1" i="1"/>
              <a:t>e role of the a</a:t>
            </a:r>
            <a:r>
              <a:rPr lang="en-US" sz="2000" b="1" i="1"/>
              <a:t>s</a:t>
            </a:r>
            <a:r>
              <a:rPr lang="en-US" b="1" i="1"/>
              <a:t>ds</a:t>
            </a:r>
            <a:endParaRPr lang="ar-EG"/>
          </a:p>
        </p:txBody>
      </p:sp>
      <p:sp>
        <p:nvSpPr>
          <p:cNvPr id="3" name="Content Placeholder 2">
            <a:extLst>
              <a:ext uri="{FF2B5EF4-FFF2-40B4-BE49-F238E27FC236}">
                <a16:creationId xmlns:a16="http://schemas.microsoft.com/office/drawing/2014/main" id="{CAD3AA27-9C37-40F6-9B72-6827B90FA940}"/>
              </a:ext>
            </a:extLst>
          </p:cNvPr>
          <p:cNvSpPr>
            <a:spLocks noGrp="1"/>
          </p:cNvSpPr>
          <p:nvPr>
            <p:ph idx="1"/>
          </p:nvPr>
        </p:nvSpPr>
        <p:spPr/>
        <p:txBody>
          <a:bodyPr>
            <a:normAutofit/>
          </a:bodyPr>
          <a:lstStyle/>
          <a:p>
            <a:pPr algn="l" rtl="0"/>
            <a:r>
              <a:rPr lang="en-US" sz="3200" b="1"/>
              <a:t>First</a:t>
            </a:r>
            <a:r>
              <a:rPr lang="en-US" sz="2800"/>
              <a:t>, supervising charitable associations, institutions and cooperative societies in the belief that charitable and cooperative activity represents an important aspect of the national economic problems.</a:t>
            </a:r>
          </a:p>
          <a:p>
            <a:pPr algn="l" rtl="0"/>
            <a:r>
              <a:rPr lang="en-US" sz="3200" b="1"/>
              <a:t>Second</a:t>
            </a:r>
            <a:r>
              <a:rPr lang="en-US" sz="2800"/>
              <a:t>: Implementation of development programs, especially preventive, awareness-raising and orientation programs.</a:t>
            </a:r>
          </a:p>
        </p:txBody>
      </p:sp>
    </p:spTree>
    <p:extLst>
      <p:ext uri="{BB962C8B-B14F-4D97-AF65-F5344CB8AC3E}">
        <p14:creationId xmlns:p14="http://schemas.microsoft.com/office/powerpoint/2010/main" val="284197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4E98-49FE-474A-9FB4-E73DE6950419}"/>
              </a:ext>
            </a:extLst>
          </p:cNvPr>
          <p:cNvSpPr>
            <a:spLocks noGrp="1"/>
          </p:cNvSpPr>
          <p:nvPr>
            <p:ph type="title"/>
          </p:nvPr>
        </p:nvSpPr>
        <p:spPr>
          <a:xfrm>
            <a:off x="899264" y="901532"/>
            <a:ext cx="8610600" cy="1293028"/>
          </a:xfrm>
        </p:spPr>
        <p:txBody>
          <a:bodyPr/>
          <a:lstStyle/>
          <a:p>
            <a:pPr algn="l"/>
            <a:r>
              <a:rPr lang="en-US" b="1"/>
              <a:t>Th</a:t>
            </a:r>
            <a:r>
              <a:rPr lang="en-US" b="1" i="1"/>
              <a:t>e role of the a</a:t>
            </a:r>
            <a:r>
              <a:rPr lang="en-US" sz="2000" b="1" i="1"/>
              <a:t>s</a:t>
            </a:r>
            <a:r>
              <a:rPr lang="en-US" b="1" i="1"/>
              <a:t>ds</a:t>
            </a:r>
            <a:endParaRPr lang="ar-EG"/>
          </a:p>
        </p:txBody>
      </p:sp>
      <p:sp>
        <p:nvSpPr>
          <p:cNvPr id="3" name="Content Placeholder 2">
            <a:extLst>
              <a:ext uri="{FF2B5EF4-FFF2-40B4-BE49-F238E27FC236}">
                <a16:creationId xmlns:a16="http://schemas.microsoft.com/office/drawing/2014/main" id="{040A28E2-E2A5-4589-9E96-18F8D4A2D9B1}"/>
              </a:ext>
            </a:extLst>
          </p:cNvPr>
          <p:cNvSpPr>
            <a:spLocks noGrp="1"/>
          </p:cNvSpPr>
          <p:nvPr>
            <p:ph idx="1"/>
          </p:nvPr>
        </p:nvSpPr>
        <p:spPr/>
        <p:txBody>
          <a:bodyPr/>
          <a:lstStyle/>
          <a:p>
            <a:pPr algn="l" rtl="0"/>
            <a:r>
              <a:rPr lang="en-US" sz="3200" b="1"/>
              <a:t>Third, </a:t>
            </a:r>
            <a:r>
              <a:rPr lang="en-US" sz="2800"/>
              <a:t>directing civil authorities to implement development programs by re-learning and preparing for life for needy groups and working to achieve a contribution to human development through training and qualification with certificates approved by the General Organization for Technical and Vocational Training</a:t>
            </a:r>
            <a:endParaRPr lang="ar-EG" sz="2800"/>
          </a:p>
          <a:p>
            <a:pPr algn="r" rtl="0"/>
            <a:endParaRPr lang="ar-EG"/>
          </a:p>
        </p:txBody>
      </p:sp>
    </p:spTree>
    <p:extLst>
      <p:ext uri="{BB962C8B-B14F-4D97-AF65-F5344CB8AC3E}">
        <p14:creationId xmlns:p14="http://schemas.microsoft.com/office/powerpoint/2010/main" val="311874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62C-5E04-4844-9764-67D863F72782}"/>
              </a:ext>
            </a:extLst>
          </p:cNvPr>
          <p:cNvSpPr>
            <a:spLocks noGrp="1"/>
          </p:cNvSpPr>
          <p:nvPr>
            <p:ph type="title"/>
          </p:nvPr>
        </p:nvSpPr>
        <p:spPr>
          <a:xfrm>
            <a:off x="685800" y="456678"/>
            <a:ext cx="9856940" cy="1626819"/>
          </a:xfrm>
        </p:spPr>
        <p:txBody>
          <a:bodyPr>
            <a:normAutofit fontScale="90000"/>
          </a:bodyPr>
          <a:lstStyle/>
          <a:p>
            <a:pPr algn="l"/>
            <a:r>
              <a:rPr lang="en-US" b="1" dirty="0"/>
              <a:t>Agency software and hardware</a:t>
            </a:r>
            <a:br>
              <a:rPr lang="en-US" b="1" dirty="0"/>
            </a:br>
            <a:r>
              <a:rPr lang="en-US" sz="4400" b="1" dirty="0"/>
              <a:t>afs</a:t>
            </a:r>
            <a:r>
              <a:rPr lang="en-US" b="1" dirty="0"/>
              <a:t>(allocation forfaitaire  solidarite)</a:t>
            </a:r>
            <a:endParaRPr lang="ar-EG" b="1" dirty="0"/>
          </a:p>
        </p:txBody>
      </p:sp>
      <p:sp>
        <p:nvSpPr>
          <p:cNvPr id="3" name="Content Placeholder 2">
            <a:extLst>
              <a:ext uri="{FF2B5EF4-FFF2-40B4-BE49-F238E27FC236}">
                <a16:creationId xmlns:a16="http://schemas.microsoft.com/office/drawing/2014/main" id="{BB202FBB-14EB-45AF-86AA-C20F34550439}"/>
              </a:ext>
            </a:extLst>
          </p:cNvPr>
          <p:cNvSpPr>
            <a:spLocks noGrp="1"/>
          </p:cNvSpPr>
          <p:nvPr>
            <p:ph idx="1"/>
          </p:nvPr>
        </p:nvSpPr>
        <p:spPr>
          <a:xfrm>
            <a:off x="117432" y="2083497"/>
            <a:ext cx="12074568" cy="4774503"/>
          </a:xfrm>
        </p:spPr>
        <p:txBody>
          <a:bodyPr>
            <a:normAutofit fontScale="92500" lnSpcReduction="10000"/>
          </a:bodyPr>
          <a:lstStyle/>
          <a:p>
            <a:pPr algn="r"/>
            <a:r>
              <a:rPr lang="ar-EG" sz="3200" b="1" dirty="0"/>
              <a:t>المنحة الجزافية للتضامن </a:t>
            </a:r>
            <a:r>
              <a:rPr lang="ar-EG" sz="3200" dirty="0"/>
              <a:t>:</a:t>
            </a:r>
            <a:r>
              <a:rPr lang="ar-EG" sz="2800" dirty="0"/>
              <a:t>يعد جهاز الـمنحة الجزافية للتضامن من أهم برامـج الدّعم الاجتماعي التي وضعتها الدولة (الشبكة الاجتماعية) سنة 1994 من أجل التكفّل بالفئات الاجتماعية الهشّة و الـمعوزة التي ليس لديها دخل و الغير قادرة على العمل على غرار الأشخاص الـمسنّين، الأشخاص الـمعوقين، النّساء ربّة عائلة بدون دخل وكذلك الأشخاص الـمصابين بأمراض مزمنة تسبب العجز.</a:t>
            </a:r>
          </a:p>
          <a:p>
            <a:pPr algn="r"/>
            <a:endParaRPr lang="ar-EG" sz="2800" dirty="0"/>
          </a:p>
          <a:p>
            <a:pPr algn="r"/>
            <a:r>
              <a:rPr lang="ar-EG" sz="3200" b="1" dirty="0"/>
              <a:t>أهدافه :</a:t>
            </a:r>
            <a:r>
              <a:rPr lang="ar-EG" sz="3000" dirty="0"/>
              <a:t>تحقيق الإدماج الاجتماعي للفئات الاجتماعية الهشّة والـمعوزة و كذا تحسين ظروف التكفّل بها ومحاربة كل أشكال التهميش و الإقصاء لها و مرافقتها من خلال تخصيص إعانة مباشرة على شكل منحة شهرية لكل شخص مسجّل بالإضافة إلى ضمان التغطية والحماية الاجتماعية للمستفيدين وكذا ذوي الحقوق تمكنها من الاستفادة من بطاقة الشفاء و الـمزايا الـمتعلقة بها لا سيما الرعاية الطبية والأجهزة والـمعدات والـمساعدة الفنّية في هذا الـمجال بالنسبة للأشخاص الـمعوقين. </a:t>
            </a:r>
          </a:p>
          <a:p>
            <a:pPr algn="r"/>
            <a:r>
              <a:rPr lang="ar-EG" sz="3000" dirty="0"/>
              <a:t>كما يجسد هذا الجهاز الاجتماعي مبدأ الـمساواة وتكافؤ الفرص في الاستفادة من الـمزايا الـممنوحة حيث يستهدف أرباب العائلات والأفراد من كلا الجنسين دون تمييز</a:t>
            </a:r>
          </a:p>
        </p:txBody>
      </p:sp>
    </p:spTree>
    <p:extLst>
      <p:ext uri="{BB962C8B-B14F-4D97-AF65-F5344CB8AC3E}">
        <p14:creationId xmlns:p14="http://schemas.microsoft.com/office/powerpoint/2010/main" val="131571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7745-3732-42BB-BC8D-AB10FAC966FE}"/>
              </a:ext>
            </a:extLst>
          </p:cNvPr>
          <p:cNvSpPr>
            <a:spLocks noGrp="1"/>
          </p:cNvSpPr>
          <p:nvPr>
            <p:ph type="title"/>
          </p:nvPr>
        </p:nvSpPr>
        <p:spPr>
          <a:xfrm>
            <a:off x="685800" y="901532"/>
            <a:ext cx="8610600" cy="1293028"/>
          </a:xfrm>
        </p:spPr>
        <p:txBody>
          <a:bodyPr/>
          <a:lstStyle/>
          <a:p>
            <a:pPr algn="l" rtl="0"/>
            <a:r>
              <a:rPr lang="en-US" b="1" dirty="0"/>
              <a:t>Dais</a:t>
            </a:r>
            <a:r>
              <a:rPr lang="ar-EG" b="1" dirty="0"/>
              <a:t>جهاز ادماج النشاطات الاجتماعية</a:t>
            </a:r>
          </a:p>
        </p:txBody>
      </p:sp>
      <p:sp>
        <p:nvSpPr>
          <p:cNvPr id="3" name="Content Placeholder 2">
            <a:extLst>
              <a:ext uri="{FF2B5EF4-FFF2-40B4-BE49-F238E27FC236}">
                <a16:creationId xmlns:a16="http://schemas.microsoft.com/office/drawing/2014/main" id="{250409E5-928B-41DA-9E87-E775AD20697A}"/>
              </a:ext>
            </a:extLst>
          </p:cNvPr>
          <p:cNvSpPr>
            <a:spLocks noGrp="1"/>
          </p:cNvSpPr>
          <p:nvPr>
            <p:ph idx="1"/>
          </p:nvPr>
        </p:nvSpPr>
        <p:spPr/>
        <p:txBody>
          <a:bodyPr>
            <a:normAutofit/>
          </a:bodyPr>
          <a:lstStyle/>
          <a:p>
            <a:r>
              <a:rPr lang="ar-EG" sz="2800" dirty="0"/>
              <a:t>يهدف هذا الجهاز إلى ضمان الإدماج الاجتماعي للأشخاص في حالة هشاشة اجتماعية (لاسيما منهم المتسربين من المدارس)، البالغين من العمر بين 18 وأقل من 60 سنة، في مناصب شغل مؤقتة ناتجة عن أشغال أو خدمات المنفعة العمومية والاجتماعية المبادر بها من طرف كل من الجماعات   المحلية.</a:t>
            </a:r>
          </a:p>
          <a:p>
            <a:r>
              <a:rPr lang="ar-EG" sz="3200" b="1" dirty="0"/>
              <a:t>مزايا البرنامج:</a:t>
            </a:r>
          </a:p>
          <a:p>
            <a:r>
              <a:rPr lang="ar-EG" sz="2800" dirty="0"/>
              <a:t>حق للمستفيدين المدمجين في إطار جهاز نشاطات الإدماج الاجتماعي، لاستفادة من أداءات الضمان الاجتماعي في مجال التكفل بالمرضى و الأمومة و حوادث العمل والأمراض المهنية، وفقا للتنظيم المعمول.</a:t>
            </a:r>
          </a:p>
        </p:txBody>
      </p:sp>
    </p:spTree>
    <p:extLst>
      <p:ext uri="{BB962C8B-B14F-4D97-AF65-F5344CB8AC3E}">
        <p14:creationId xmlns:p14="http://schemas.microsoft.com/office/powerpoint/2010/main" val="14728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C8BE-3A51-432E-AC4C-C21E3C10F27A}"/>
              </a:ext>
            </a:extLst>
          </p:cNvPr>
          <p:cNvSpPr>
            <a:spLocks noGrp="1"/>
          </p:cNvSpPr>
          <p:nvPr>
            <p:ph type="title"/>
          </p:nvPr>
        </p:nvSpPr>
        <p:spPr>
          <a:xfrm>
            <a:off x="1186319" y="2591086"/>
            <a:ext cx="8610600" cy="1293028"/>
          </a:xfrm>
        </p:spPr>
        <p:txBody>
          <a:bodyPr>
            <a:normAutofit/>
          </a:bodyPr>
          <a:lstStyle/>
          <a:p>
            <a:pPr algn="ctr"/>
            <a:r>
              <a:rPr lang="en-US" sz="5400" strike="sngStrike" dirty="0"/>
              <a:t>Thank you</a:t>
            </a:r>
            <a:endParaRPr lang="ar-EG" sz="5400" strike="sngStrike" dirty="0"/>
          </a:p>
        </p:txBody>
      </p:sp>
    </p:spTree>
    <p:extLst>
      <p:ext uri="{BB962C8B-B14F-4D97-AF65-F5344CB8AC3E}">
        <p14:creationId xmlns:p14="http://schemas.microsoft.com/office/powerpoint/2010/main" val="102364398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Vapor Trail</vt:lpstr>
      <vt:lpstr>Vapor Trail</vt:lpstr>
      <vt:lpstr>Social development agencies</vt:lpstr>
      <vt:lpstr>Definition of AsDS</vt:lpstr>
      <vt:lpstr>The role of the asds</vt:lpstr>
      <vt:lpstr>The role of the asds</vt:lpstr>
      <vt:lpstr>The role of the asds</vt:lpstr>
      <vt:lpstr>Agency software and hardware afs(allocation forfaitaire  solidarite)</vt:lpstr>
      <vt:lpstr>Daisجهاز ادماج النشاطات الاجتماعية</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development agencies</dc:title>
  <dc:creator>Manar S166178</dc:creator>
  <cp:lastModifiedBy>Manar S166178</cp:lastModifiedBy>
  <cp:revision>2</cp:revision>
  <dcterms:created xsi:type="dcterms:W3CDTF">2022-04-03T20:24:31Z</dcterms:created>
  <dcterms:modified xsi:type="dcterms:W3CDTF">2022-04-05T20:11:35Z</dcterms:modified>
</cp:coreProperties>
</file>